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73" r:id="rId2"/>
    <p:sldId id="272" r:id="rId3"/>
  </p:sldIdLst>
  <p:sldSz cx="18288000" cy="10287000"/>
  <p:notesSz cx="6858000" cy="9144000"/>
  <p:embeddedFontLst>
    <p:embeddedFont>
      <p:font typeface="Noto Sans JP Bold" panose="020B0800000000000000" pitchFamily="34" charset="-128"/>
      <p:regular r:id="rId5"/>
      <p:bold r:id="rId6"/>
    </p:embeddedFont>
    <p:embeddedFont>
      <p:font typeface="Noto Sans JP Medium" panose="020B0200000000000000" pitchFamily="50" charset="-128"/>
      <p:regular r:id="rId7"/>
    </p:embeddedFont>
    <p:embeddedFont>
      <p:font typeface="游ゴシック" panose="020B0400000000000000" pitchFamily="50" charset="-128"/>
      <p:regular r:id="rId8"/>
      <p:bold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E0269F7C-6113-45DC-A704-CE2473166960}">
          <p14:sldIdLst>
            <p14:sldId id="273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552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  <a:srgbClr val="214F81"/>
    <a:srgbClr val="31859C"/>
    <a:srgbClr val="FFF5D5"/>
    <a:srgbClr val="004EAE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4" autoAdjust="0"/>
    <p:restoredTop sz="83273" autoAdjust="0"/>
  </p:normalViewPr>
  <p:slideViewPr>
    <p:cSldViewPr>
      <p:cViewPr varScale="1">
        <p:scale>
          <a:sx n="59" d="100"/>
          <a:sy n="59" d="100"/>
        </p:scale>
        <p:origin x="2868" y="90"/>
      </p:cViewPr>
      <p:guideLst>
        <p:guide orient="horz" pos="55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viewProps" Target="viewProps.xml"/><Relationship Id="rId5" Type="http://schemas.openxmlformats.org/officeDocument/2006/relationships/font" Target="fonts/font1.fntdata"/><Relationship Id="rId10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/Relationships>
</file>

<file path=ppt/media/image1.png>
</file>

<file path=ppt/media/image2.sv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F3667-0A8C-40C9-B2F2-86994A217A49}" type="datetimeFigureOut">
              <a:rPr kumimoji="1" lang="ja-JP" altLang="en-US" smtClean="0"/>
              <a:t>2025/7/29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3FAA4-0FCD-4181-B0AB-7186CFE53F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2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EFD70D-6687-2BBB-9082-4FF1FD5FD1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FF25A7D7-396E-CF44-08A2-B20B10D472DE}"/>
              </a:ext>
            </a:extLst>
          </p:cNvPr>
          <p:cNvSpPr/>
          <p:nvPr/>
        </p:nvSpPr>
        <p:spPr>
          <a:xfrm>
            <a:off x="593724" y="5143500"/>
            <a:ext cx="17389476" cy="44195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769BF4AE-542F-1C84-FC6E-B8E9F05DF115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8ECFBE4-0A74-1189-85D0-9CA5F10F7B5F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D42FA3C9-D87E-42B2-0FF0-0D581AC8AC9B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A57D20F0-3DAE-AEDB-C0D2-CA5EEBC657F3}"/>
              </a:ext>
            </a:extLst>
          </p:cNvPr>
          <p:cNvSpPr/>
          <p:nvPr/>
        </p:nvSpPr>
        <p:spPr>
          <a:xfrm>
            <a:off x="0" y="87630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67FC0A72-29CC-EFB1-9B2F-3E68ED02E575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ポイント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D18BA5C-9478-5387-F035-19022754BB72}"/>
              </a:ext>
            </a:extLst>
          </p:cNvPr>
          <p:cNvSpPr txBox="1"/>
          <p:nvPr/>
        </p:nvSpPr>
        <p:spPr>
          <a:xfrm>
            <a:off x="1293920" y="1181100"/>
            <a:ext cx="1257908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コスト課で作成した</a:t>
            </a:r>
            <a:r>
              <a:rPr kumimoji="1" lang="en-US" altLang="ja-JP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Tableau</a:t>
            </a:r>
            <a:r>
              <a:rPr kumimoji="1" lang="en-US" altLang="ja-JP" sz="20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(OceanFCL</a:t>
            </a:r>
            <a:r>
              <a:rPr kumimoji="1" lang="ja-JP" altLang="en-US" sz="20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 実績データ・</a:t>
            </a:r>
            <a:r>
              <a:rPr kumimoji="1" lang="en-US" altLang="ja-JP" sz="20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BID</a:t>
            </a:r>
            <a:r>
              <a:rPr kumimoji="1" lang="ja-JP" altLang="en-US" sz="20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データ可視化）</a:t>
            </a:r>
            <a:r>
              <a:rPr kumimoji="1" lang="ja-JP" altLang="en-US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について、</a:t>
            </a:r>
            <a:endParaRPr kumimoji="1" lang="en-US" altLang="ja-JP" sz="32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r>
              <a:rPr kumimoji="1" lang="ja-JP" altLang="en-US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元データを</a:t>
            </a:r>
            <a:r>
              <a:rPr kumimoji="1" lang="en-US" altLang="ja-JP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Hadoop</a:t>
            </a:r>
            <a:r>
              <a:rPr kumimoji="1" lang="ja-JP" altLang="en-US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に取り込む運用が出来るかご相談</a:t>
            </a:r>
            <a:endParaRPr kumimoji="1" lang="en-US" altLang="ja-JP" sz="32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6E04FC41-0A5E-ABF4-6580-B34389CA487C}"/>
              </a:ext>
            </a:extLst>
          </p:cNvPr>
          <p:cNvSpPr/>
          <p:nvPr/>
        </p:nvSpPr>
        <p:spPr>
          <a:xfrm>
            <a:off x="533400" y="1355979"/>
            <a:ext cx="641094" cy="663486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1F876FF-CFCE-C259-FFE4-37F1DD4D2684}"/>
              </a:ext>
            </a:extLst>
          </p:cNvPr>
          <p:cNvSpPr txBox="1"/>
          <p:nvPr/>
        </p:nvSpPr>
        <p:spPr>
          <a:xfrm>
            <a:off x="593724" y="3971657"/>
            <a:ext cx="173608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現状は共有ファイルに更新されたデータを格納、共有ファイルより</a:t>
            </a:r>
            <a:endParaRPr kumimoji="1" lang="en-US" altLang="ja-JP" sz="24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Tableau Prep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に読み込み ⇒ 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Tableau desktop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用ファイルを書き出し ⇒ 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Tableau desktop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でファイル読み取りサーバーへ出力</a:t>
            </a:r>
            <a:endParaRPr kumimoji="1" lang="en-US" altLang="ja-JP" sz="24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6D9198A-0B9F-32F5-C9DD-BFD5C2DE5CC4}"/>
              </a:ext>
            </a:extLst>
          </p:cNvPr>
          <p:cNvSpPr txBox="1"/>
          <p:nvPr/>
        </p:nvSpPr>
        <p:spPr>
          <a:xfrm>
            <a:off x="1293920" y="2686228"/>
            <a:ext cx="148409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Tableau</a:t>
            </a:r>
            <a:r>
              <a:rPr kumimoji="1" lang="ja-JP" altLang="en-US" sz="32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を月次で更新・共有していく中での効率的な運用方法についてのご相談</a:t>
            </a:r>
            <a:endParaRPr kumimoji="1" lang="en-US" altLang="ja-JP" sz="32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FA22A2E2-A971-171C-2216-2CE99AF65E20}"/>
              </a:ext>
            </a:extLst>
          </p:cNvPr>
          <p:cNvSpPr/>
          <p:nvPr/>
        </p:nvSpPr>
        <p:spPr>
          <a:xfrm>
            <a:off x="533400" y="2601965"/>
            <a:ext cx="641094" cy="663486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5324B4EC-3C16-78B0-6E11-0D55D2629CA0}"/>
              </a:ext>
            </a:extLst>
          </p:cNvPr>
          <p:cNvCxnSpPr/>
          <p:nvPr/>
        </p:nvCxnSpPr>
        <p:spPr>
          <a:xfrm>
            <a:off x="0" y="3695700"/>
            <a:ext cx="18288000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26" name="Picture 2" descr="エクスプローラーでファイルの拡張子の表示をする設定（Windows 11・Windows 10）｜DTP・印刷データ作成ガイド">
            <a:extLst>
              <a:ext uri="{FF2B5EF4-FFF2-40B4-BE49-F238E27FC236}">
                <a16:creationId xmlns:a16="http://schemas.microsoft.com/office/drawing/2014/main" id="{1F5FA7AC-941A-8078-2591-07D2937AD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158" y="7185878"/>
            <a:ext cx="1849042" cy="1849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上書き前のデータに復元したい！エクセルを復元する方法 | 富山県黒部市パソコンサポートはおまかせ下さい！">
            <a:extLst>
              <a:ext uri="{FF2B5EF4-FFF2-40B4-BE49-F238E27FC236}">
                <a16:creationId xmlns:a16="http://schemas.microsoft.com/office/drawing/2014/main" id="{D44C9C8C-DE45-7809-FA89-B632090AB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584" y="5473956"/>
            <a:ext cx="1123950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矢印: ストライプ 25">
            <a:extLst>
              <a:ext uri="{FF2B5EF4-FFF2-40B4-BE49-F238E27FC236}">
                <a16:creationId xmlns:a16="http://schemas.microsoft.com/office/drawing/2014/main" id="{E26439CA-4F16-12A6-0527-105AEAE4150A}"/>
              </a:ext>
            </a:extLst>
          </p:cNvPr>
          <p:cNvSpPr/>
          <p:nvPr/>
        </p:nvSpPr>
        <p:spPr>
          <a:xfrm rot="5400000">
            <a:off x="1394288" y="6601681"/>
            <a:ext cx="762540" cy="646117"/>
          </a:xfrm>
          <a:prstGeom prst="striped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32" name="Picture 8" descr="Datameer Versus Tableau Prep - Datameer">
            <a:extLst>
              <a:ext uri="{FF2B5EF4-FFF2-40B4-BE49-F238E27FC236}">
                <a16:creationId xmlns:a16="http://schemas.microsoft.com/office/drawing/2014/main" id="{7B9FFA2C-862E-79AC-82E9-BE5AFA33C3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075" y="7311453"/>
            <a:ext cx="2594003" cy="1661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矢印: ストライプ 26">
            <a:extLst>
              <a:ext uri="{FF2B5EF4-FFF2-40B4-BE49-F238E27FC236}">
                <a16:creationId xmlns:a16="http://schemas.microsoft.com/office/drawing/2014/main" id="{ECABCDDB-5FB6-823C-B11B-0E78B22440B4}"/>
              </a:ext>
            </a:extLst>
          </p:cNvPr>
          <p:cNvSpPr/>
          <p:nvPr/>
        </p:nvSpPr>
        <p:spPr>
          <a:xfrm>
            <a:off x="2906793" y="7753090"/>
            <a:ext cx="1360407" cy="624219"/>
          </a:xfrm>
          <a:prstGeom prst="striped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8" name="Picture 6" descr="更新マーク・ボタン」アイコンのフリー素材（商用可）">
            <a:extLst>
              <a:ext uri="{FF2B5EF4-FFF2-40B4-BE49-F238E27FC236}">
                <a16:creationId xmlns:a16="http://schemas.microsoft.com/office/drawing/2014/main" id="{5B4EE0D5-6A64-EBA7-3D55-28DC9EBE8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725" y="6952448"/>
            <a:ext cx="762542" cy="762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ableauで初めてのグラフ | SIOS Tech. Lab">
            <a:extLst>
              <a:ext uri="{FF2B5EF4-FFF2-40B4-BE49-F238E27FC236}">
                <a16:creationId xmlns:a16="http://schemas.microsoft.com/office/drawing/2014/main" id="{F4595DD8-F845-AAF6-B8EA-21EA4CC2B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9838" y="7253149"/>
            <a:ext cx="1764131" cy="1855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矢印: ストライプ 28">
            <a:extLst>
              <a:ext uri="{FF2B5EF4-FFF2-40B4-BE49-F238E27FC236}">
                <a16:creationId xmlns:a16="http://schemas.microsoft.com/office/drawing/2014/main" id="{1ECC8260-E9E5-BC5D-1F71-C594479F4CDB}"/>
              </a:ext>
            </a:extLst>
          </p:cNvPr>
          <p:cNvSpPr/>
          <p:nvPr/>
        </p:nvSpPr>
        <p:spPr>
          <a:xfrm>
            <a:off x="7404664" y="7753090"/>
            <a:ext cx="1360407" cy="624219"/>
          </a:xfrm>
          <a:prstGeom prst="striped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1" name="図 30">
            <a:extLst>
              <a:ext uri="{FF2B5EF4-FFF2-40B4-BE49-F238E27FC236}">
                <a16:creationId xmlns:a16="http://schemas.microsoft.com/office/drawing/2014/main" id="{B7862BE9-F874-BDE2-9B3B-9DCA6CADF92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49769" y="7621472"/>
            <a:ext cx="1817424" cy="984437"/>
          </a:xfrm>
          <a:prstGeom prst="rect">
            <a:avLst/>
          </a:prstGeom>
        </p:spPr>
      </p:pic>
      <p:pic>
        <p:nvPicPr>
          <p:cNvPr id="32" name="Picture 6" descr="更新マーク・ボタン」アイコンのフリー素材（商用可）">
            <a:extLst>
              <a:ext uri="{FF2B5EF4-FFF2-40B4-BE49-F238E27FC236}">
                <a16:creationId xmlns:a16="http://schemas.microsoft.com/office/drawing/2014/main" id="{FC60C3A6-52E7-3F16-A11F-D3BE3F5D1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2125" y="6952448"/>
            <a:ext cx="762542" cy="762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矢印: ストライプ 32">
            <a:extLst>
              <a:ext uri="{FF2B5EF4-FFF2-40B4-BE49-F238E27FC236}">
                <a16:creationId xmlns:a16="http://schemas.microsoft.com/office/drawing/2014/main" id="{CE1ADA06-1D6C-4743-1C40-9DFB04C3C90D}"/>
              </a:ext>
            </a:extLst>
          </p:cNvPr>
          <p:cNvSpPr/>
          <p:nvPr/>
        </p:nvSpPr>
        <p:spPr>
          <a:xfrm>
            <a:off x="10946138" y="7753090"/>
            <a:ext cx="1360407" cy="624219"/>
          </a:xfrm>
          <a:prstGeom prst="striped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4" name="Picture 6" descr="更新マーク・ボタン」アイコンのフリー素材（商用可）">
            <a:extLst>
              <a:ext uri="{FF2B5EF4-FFF2-40B4-BE49-F238E27FC236}">
                <a16:creationId xmlns:a16="http://schemas.microsoft.com/office/drawing/2014/main" id="{6245EFCB-6157-3449-75AB-8205E9B61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5070" y="6924739"/>
            <a:ext cx="762542" cy="762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ableau Serverインストール(2018.1.x系) | Box Code">
            <a:extLst>
              <a:ext uri="{FF2B5EF4-FFF2-40B4-BE49-F238E27FC236}">
                <a16:creationId xmlns:a16="http://schemas.microsoft.com/office/drawing/2014/main" id="{F70C2AD1-3CF4-3029-7770-5E9E4FCAF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5810" y="7638790"/>
            <a:ext cx="2002321" cy="1201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矢印: ストライプ 34">
            <a:extLst>
              <a:ext uri="{FF2B5EF4-FFF2-40B4-BE49-F238E27FC236}">
                <a16:creationId xmlns:a16="http://schemas.microsoft.com/office/drawing/2014/main" id="{E789A3F7-0281-F17B-FFDC-D3C2BB975894}"/>
              </a:ext>
            </a:extLst>
          </p:cNvPr>
          <p:cNvSpPr/>
          <p:nvPr/>
        </p:nvSpPr>
        <p:spPr>
          <a:xfrm>
            <a:off x="14184189" y="7798289"/>
            <a:ext cx="1360407" cy="624219"/>
          </a:xfrm>
          <a:prstGeom prst="striped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3361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71F546-FA62-6E0E-CA00-52C1190F9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E689BAA-C381-CD89-2A1F-7BCF5EE04BC5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F0657BB-DF00-4EDE-E0B5-D71BDB07CA0F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A25CF1E-8D3B-0C29-8A1C-A0071CB54ACB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A8BD271C-4FD3-C2DC-D061-5337C666EE44}"/>
              </a:ext>
            </a:extLst>
          </p:cNvPr>
          <p:cNvSpPr/>
          <p:nvPr/>
        </p:nvSpPr>
        <p:spPr>
          <a:xfrm>
            <a:off x="0" y="87630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99CC204E-DCEA-7330-C075-2537AB0CA92A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コスト課</a:t>
            </a: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FCL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情報基盤</a:t>
            </a:r>
            <a:r>
              <a:rPr lang="en-US" altLang="ja-JP" sz="32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(Tableau)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 　更新元データ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429DCEE-9680-8BB5-295A-1A690DE54047}"/>
              </a:ext>
            </a:extLst>
          </p:cNvPr>
          <p:cNvSpPr txBox="1"/>
          <p:nvPr/>
        </p:nvSpPr>
        <p:spPr>
          <a:xfrm>
            <a:off x="1384071" y="1610500"/>
            <a:ext cx="27558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毎月</a:t>
            </a:r>
            <a:r>
              <a:rPr kumimoji="1" lang="en-US" altLang="ja-JP" sz="36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1</a:t>
            </a:r>
            <a:r>
              <a:rPr kumimoji="1" lang="ja-JP" altLang="en-US" sz="36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回更新</a:t>
            </a:r>
          </a:p>
        </p:txBody>
      </p:sp>
      <p:graphicFrame>
        <p:nvGraphicFramePr>
          <p:cNvPr id="17" name="表 16">
            <a:extLst>
              <a:ext uri="{FF2B5EF4-FFF2-40B4-BE49-F238E27FC236}">
                <a16:creationId xmlns:a16="http://schemas.microsoft.com/office/drawing/2014/main" id="{59D76F28-CA99-26F5-8506-2AAFDBFA49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161540"/>
              </p:ext>
            </p:extLst>
          </p:nvPr>
        </p:nvGraphicFramePr>
        <p:xfrm>
          <a:off x="571026" y="2564188"/>
          <a:ext cx="4381974" cy="4300740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4381974">
                  <a:extLst>
                    <a:ext uri="{9D8B030D-6E8A-4147-A177-3AD203B41FA5}">
                      <a16:colId xmlns:a16="http://schemas.microsoft.com/office/drawing/2014/main" val="2856356132"/>
                    </a:ext>
                  </a:extLst>
                </a:gridCol>
              </a:tblGrid>
              <a:tr h="850696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ロジ</a:t>
                      </a:r>
                      <a:r>
                        <a:rPr kumimoji="1" lang="en-US" altLang="ja-JP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DB</a:t>
                      </a:r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出荷金額実績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44820730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ロジ</a:t>
                      </a:r>
                      <a:r>
                        <a:rPr kumimoji="1" lang="en-US" altLang="ja-JP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DB</a:t>
                      </a:r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出荷本数実績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93246330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運賃市況</a:t>
                      </a:r>
                      <a:r>
                        <a:rPr kumimoji="1" lang="en-US" altLang="ja-JP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(CFRI)</a:t>
                      </a:r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データ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51000761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コンテナ荷捌量データ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26058432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$</a:t>
                      </a:r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⇔</a:t>
                      </a:r>
                      <a:r>
                        <a:rPr kumimoji="1" lang="en-US" altLang="ja-JP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\ </a:t>
                      </a:r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為替マスタ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6451260"/>
                  </a:ext>
                </a:extLst>
              </a:tr>
            </a:tbl>
          </a:graphicData>
        </a:graphic>
      </p:graphicFrame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9AC55099-E66C-E4D6-B538-6903D86FF7B1}"/>
              </a:ext>
            </a:extLst>
          </p:cNvPr>
          <p:cNvSpPr txBox="1"/>
          <p:nvPr/>
        </p:nvSpPr>
        <p:spPr>
          <a:xfrm>
            <a:off x="5898790" y="1610500"/>
            <a:ext cx="2294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年</a:t>
            </a:r>
            <a:r>
              <a:rPr kumimoji="1" lang="en-US" altLang="ja-JP" sz="36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1</a:t>
            </a:r>
            <a:r>
              <a:rPr kumimoji="1" lang="ja-JP" altLang="en-US" sz="36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回更新</a:t>
            </a:r>
          </a:p>
        </p:txBody>
      </p:sp>
      <p:graphicFrame>
        <p:nvGraphicFramePr>
          <p:cNvPr id="19" name="表 18">
            <a:extLst>
              <a:ext uri="{FF2B5EF4-FFF2-40B4-BE49-F238E27FC236}">
                <a16:creationId xmlns:a16="http://schemas.microsoft.com/office/drawing/2014/main" id="{C3DD04FF-4AD5-C93D-FF05-85DD117BF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064542"/>
              </p:ext>
            </p:extLst>
          </p:nvPr>
        </p:nvGraphicFramePr>
        <p:xfrm>
          <a:off x="5481199" y="2564188"/>
          <a:ext cx="3129401" cy="4300740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3129401">
                  <a:extLst>
                    <a:ext uri="{9D8B030D-6E8A-4147-A177-3AD203B41FA5}">
                      <a16:colId xmlns:a16="http://schemas.microsoft.com/office/drawing/2014/main" val="2856356132"/>
                    </a:ext>
                  </a:extLst>
                </a:gridCol>
              </a:tblGrid>
              <a:tr h="850696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レート比較表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44820730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endParaRPr kumimoji="1" lang="ja-JP" altLang="en-US" sz="28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93246330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endParaRPr kumimoji="1" lang="ja-JP" altLang="en-US" sz="28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51000761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endParaRPr kumimoji="1" lang="ja-JP" altLang="en-US" sz="28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26058432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endParaRPr kumimoji="1" lang="ja-JP" altLang="en-US" sz="28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6451260"/>
                  </a:ext>
                </a:extLst>
              </a:tr>
            </a:tbl>
          </a:graphicData>
        </a:graphic>
      </p:graphicFrame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8478F9C6-3E6A-AE73-7B71-D0E8490078B7}"/>
              </a:ext>
            </a:extLst>
          </p:cNvPr>
          <p:cNvSpPr txBox="1"/>
          <p:nvPr/>
        </p:nvSpPr>
        <p:spPr>
          <a:xfrm>
            <a:off x="9147243" y="1333500"/>
            <a:ext cx="38507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運賃交渉時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(3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~4</a:t>
            </a:r>
            <a:r>
              <a:rPr kumimoji="1" lang="ja-JP" altLang="en-US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月</a:t>
            </a:r>
            <a:r>
              <a:rPr kumimoji="1" lang="en-US" altLang="ja-JP" sz="24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)</a:t>
            </a:r>
            <a:endParaRPr kumimoji="1" lang="en-US" altLang="ja-JP" sz="36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pPr algn="ctr"/>
            <a:r>
              <a:rPr kumimoji="1" lang="ja-JP" altLang="en-US" sz="36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都度更新</a:t>
            </a:r>
          </a:p>
        </p:txBody>
      </p:sp>
      <p:graphicFrame>
        <p:nvGraphicFramePr>
          <p:cNvPr id="22" name="表 21">
            <a:extLst>
              <a:ext uri="{FF2B5EF4-FFF2-40B4-BE49-F238E27FC236}">
                <a16:creationId xmlns:a16="http://schemas.microsoft.com/office/drawing/2014/main" id="{0EF6572C-74B4-6EB2-065C-8CFD5803DB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8991470"/>
              </p:ext>
            </p:extLst>
          </p:nvPr>
        </p:nvGraphicFramePr>
        <p:xfrm>
          <a:off x="9444324" y="2564188"/>
          <a:ext cx="3129401" cy="5163251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3129401">
                  <a:extLst>
                    <a:ext uri="{9D8B030D-6E8A-4147-A177-3AD203B41FA5}">
                      <a16:colId xmlns:a16="http://schemas.microsoft.com/office/drawing/2014/main" val="2856356132"/>
                    </a:ext>
                  </a:extLst>
                </a:gridCol>
              </a:tblGrid>
              <a:tr h="850696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昨年レート表</a:t>
                      </a:r>
                      <a:endParaRPr kumimoji="1" lang="en-US" altLang="ja-JP" sz="28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44820730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昨年出荷金額実績</a:t>
                      </a:r>
                      <a:endParaRPr kumimoji="1" lang="en-US" altLang="ja-JP" sz="28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  <a:p>
                      <a:pPr algn="ctr"/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(5</a:t>
                      </a:r>
                      <a:r>
                        <a:rPr kumimoji="1" lang="ja-JP" altLang="en-US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月</a:t>
                      </a:r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~2</a:t>
                      </a:r>
                      <a:r>
                        <a:rPr kumimoji="1" lang="ja-JP" altLang="en-US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月</a:t>
                      </a:r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93246330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昨年出荷本数実績</a:t>
                      </a:r>
                      <a:endParaRPr kumimoji="1" lang="en-US" altLang="ja-JP" sz="28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  <a:p>
                      <a:pPr algn="ctr"/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(5</a:t>
                      </a:r>
                      <a:r>
                        <a:rPr kumimoji="1" lang="ja-JP" altLang="en-US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月</a:t>
                      </a:r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~2</a:t>
                      </a:r>
                      <a:r>
                        <a:rPr kumimoji="1" lang="ja-JP" altLang="en-US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月</a:t>
                      </a:r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51000761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レート比較表</a:t>
                      </a:r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(</a:t>
                      </a:r>
                      <a:r>
                        <a:rPr kumimoji="1" lang="ja-JP" altLang="en-US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１次</a:t>
                      </a:r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)</a:t>
                      </a:r>
                      <a:endParaRPr kumimoji="1" lang="en-US" altLang="ja-JP" sz="28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26058432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レート比較表</a:t>
                      </a:r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(</a:t>
                      </a:r>
                      <a:r>
                        <a:rPr kumimoji="1" lang="ja-JP" altLang="en-US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２次</a:t>
                      </a:r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)</a:t>
                      </a:r>
                      <a:endParaRPr kumimoji="1" lang="ja-JP" altLang="en-US" sz="28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06451260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レート比較表</a:t>
                      </a:r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(</a:t>
                      </a:r>
                      <a:r>
                        <a:rPr kumimoji="1" lang="ja-JP" altLang="en-US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最終</a:t>
                      </a:r>
                      <a:r>
                        <a:rPr kumimoji="1" lang="en-US" altLang="ja-JP" sz="20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)</a:t>
                      </a:r>
                      <a:endParaRPr kumimoji="1" lang="ja-JP" altLang="en-US" sz="28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8983785"/>
                  </a:ext>
                </a:extLst>
              </a:tr>
            </a:tbl>
          </a:graphicData>
        </a:graphic>
      </p:graphicFrame>
      <p:sp>
        <p:nvSpPr>
          <p:cNvPr id="23" name="四角形: 角を丸くする 22">
            <a:extLst>
              <a:ext uri="{FF2B5EF4-FFF2-40B4-BE49-F238E27FC236}">
                <a16:creationId xmlns:a16="http://schemas.microsoft.com/office/drawing/2014/main" id="{584300A9-3C8D-5636-D006-542B1C2A6ABA}"/>
              </a:ext>
            </a:extLst>
          </p:cNvPr>
          <p:cNvSpPr/>
          <p:nvPr/>
        </p:nvSpPr>
        <p:spPr>
          <a:xfrm>
            <a:off x="9561224" y="7862727"/>
            <a:ext cx="2895600" cy="1547973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それぞれの</a:t>
            </a:r>
            <a:r>
              <a:rPr kumimoji="1" lang="en-US" altLang="ja-JP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BID</a:t>
            </a:r>
            <a:r>
              <a:rPr kumimoji="1" lang="ja-JP" altLang="en-US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データで</a:t>
            </a:r>
            <a:endParaRPr kumimoji="1" lang="en-US" altLang="ja-JP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pPr algn="ctr"/>
            <a:r>
              <a:rPr kumimoji="1" lang="ja-JP" altLang="en-US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都度最新の情報が</a:t>
            </a:r>
            <a:endParaRPr kumimoji="1" lang="en-US" altLang="ja-JP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pPr algn="ctr"/>
            <a:r>
              <a:rPr kumimoji="1" lang="ja-JP" altLang="en-US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変わるためタイムリー</a:t>
            </a:r>
            <a:endParaRPr kumimoji="1" lang="en-US" altLang="ja-JP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pPr algn="ctr"/>
            <a:r>
              <a:rPr kumimoji="1" lang="ja-JP" altLang="en-US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な更新が必要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381535E-BDD6-CA96-1160-21386FF0F4A1}"/>
              </a:ext>
            </a:extLst>
          </p:cNvPr>
          <p:cNvSpPr txBox="1"/>
          <p:nvPr/>
        </p:nvSpPr>
        <p:spPr>
          <a:xfrm>
            <a:off x="14272763" y="1333500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必要時</a:t>
            </a:r>
            <a:endParaRPr kumimoji="1" lang="en-US" altLang="ja-JP" sz="36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pPr algn="ctr"/>
            <a:r>
              <a:rPr kumimoji="1" lang="ja-JP" altLang="en-US" sz="3600" dirty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都度更新</a:t>
            </a:r>
            <a:endParaRPr kumimoji="1" lang="en-US" altLang="ja-JP" sz="36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id="{AE9239A8-F8F7-FF75-EF18-384206C13D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505958"/>
              </p:ext>
            </p:extLst>
          </p:nvPr>
        </p:nvGraphicFramePr>
        <p:xfrm>
          <a:off x="13723723" y="2564188"/>
          <a:ext cx="3129401" cy="4300740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3129401">
                  <a:extLst>
                    <a:ext uri="{9D8B030D-6E8A-4147-A177-3AD203B41FA5}">
                      <a16:colId xmlns:a16="http://schemas.microsoft.com/office/drawing/2014/main" val="2856356132"/>
                    </a:ext>
                  </a:extLst>
                </a:gridCol>
              </a:tblGrid>
              <a:tr h="850696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港コード⇔エリア名</a:t>
                      </a:r>
                      <a:endParaRPr kumimoji="1" lang="en-US" altLang="ja-JP" sz="24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24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対応マスタ</a:t>
                      </a:r>
                      <a:endParaRPr kumimoji="1" lang="en-US" altLang="ja-JP" sz="24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44820730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年⇔月</a:t>
                      </a:r>
                      <a:endParaRPr kumimoji="1" lang="en-US" altLang="ja-JP" sz="24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sz="2400" dirty="0">
                          <a:latin typeface="Noto Sans JP Medium" panose="020B0200000000000000" pitchFamily="50" charset="-128"/>
                          <a:ea typeface="Noto Sans JP Medium" panose="020B0200000000000000" pitchFamily="50" charset="-128"/>
                        </a:rPr>
                        <a:t>変換マスタ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93246330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endParaRPr kumimoji="1" lang="en-US" altLang="ja-JP" sz="24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06451260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endParaRPr kumimoji="1" lang="en-US" altLang="ja-JP" sz="24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94714101"/>
                  </a:ext>
                </a:extLst>
              </a:tr>
              <a:tr h="862511">
                <a:tc>
                  <a:txBody>
                    <a:bodyPr/>
                    <a:lstStyle/>
                    <a:p>
                      <a:pPr algn="ctr"/>
                      <a:endParaRPr kumimoji="1" lang="en-US" altLang="ja-JP" sz="2400" dirty="0">
                        <a:latin typeface="Noto Sans JP Medium" panose="020B0200000000000000" pitchFamily="50" charset="-128"/>
                        <a:ea typeface="Noto Sans JP Medium" panose="020B0200000000000000" pitchFamily="50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0359614"/>
                  </a:ext>
                </a:extLst>
              </a:tr>
            </a:tbl>
          </a:graphicData>
        </a:graphic>
      </p:graphicFrame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A7D6B4A9-6753-F397-04DF-D0D23E77A334}"/>
              </a:ext>
            </a:extLst>
          </p:cNvPr>
          <p:cNvSpPr/>
          <p:nvPr/>
        </p:nvSpPr>
        <p:spPr>
          <a:xfrm>
            <a:off x="9561224" y="5143500"/>
            <a:ext cx="2929091" cy="2580262"/>
          </a:xfrm>
          <a:prstGeom prst="roundRect">
            <a:avLst/>
          </a:prstGeom>
          <a:noFill/>
          <a:ln w="57150">
            <a:solidFill>
              <a:srgbClr val="3333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8623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1225</TotalTime>
  <Words>209</Words>
  <Application>Microsoft Office PowerPoint</Application>
  <PresentationFormat>ユーザー設定</PresentationFormat>
  <Paragraphs>35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8" baseType="lpstr">
      <vt:lpstr>Calibri</vt:lpstr>
      <vt:lpstr>Noto Sans JP Bold</vt:lpstr>
      <vt:lpstr>游ゴシック</vt:lpstr>
      <vt:lpstr>Noto Sans JP Medium</vt:lpstr>
      <vt:lpstr>Arial</vt:lpstr>
      <vt:lpstr>Office Theme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青　白　シンプル　ビジネス　営業資料　サービスの提案書　プレゼンテーション</dc:title>
  <dc:creator>山下将平</dc:creator>
  <cp:lastModifiedBy>将平 山下</cp:lastModifiedBy>
  <cp:revision>20</cp:revision>
  <dcterms:created xsi:type="dcterms:W3CDTF">2006-08-16T00:00:00Z</dcterms:created>
  <dcterms:modified xsi:type="dcterms:W3CDTF">2025-07-29T15:08:48Z</dcterms:modified>
  <dc:identifier>DAGYqtt70fk</dc:identifier>
</cp:coreProperties>
</file>

<file path=docProps/thumbnail.jpeg>
</file>